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5" r:id="rId2"/>
    <p:sldId id="310" r:id="rId3"/>
    <p:sldId id="320" r:id="rId4"/>
    <p:sldId id="323" r:id="rId5"/>
    <p:sldId id="326" r:id="rId6"/>
    <p:sldId id="313" r:id="rId7"/>
    <p:sldId id="321" r:id="rId8"/>
    <p:sldId id="325" r:id="rId9"/>
    <p:sldId id="312" r:id="rId10"/>
    <p:sldId id="324" r:id="rId11"/>
    <p:sldId id="322" r:id="rId12"/>
    <p:sldId id="327" r:id="rId13"/>
  </p:sldIdLst>
  <p:sldSz cx="12188825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29" autoAdjust="0"/>
  </p:normalViewPr>
  <p:slideViewPr>
    <p:cSldViewPr showGuides="1">
      <p:cViewPr varScale="1">
        <p:scale>
          <a:sx n="119" d="100"/>
          <a:sy n="119" d="100"/>
        </p:scale>
        <p:origin x="216" y="10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9DE493-19D7-4EC9-97C9-5F26233F1106}" type="doc">
      <dgm:prSet loTypeId="urn:microsoft.com/office/officeart/2005/8/layout/hProcess4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B986F71-3126-4196-BD30-74AEDC39A1CA}">
      <dgm:prSet phldrT="[Text]"/>
      <dgm:spPr/>
      <dgm:t>
        <a:bodyPr/>
        <a:lstStyle/>
        <a:p>
          <a:r>
            <a:rPr lang="en-US" dirty="0"/>
            <a:t>Capture </a:t>
          </a:r>
        </a:p>
      </dgm:t>
    </dgm:pt>
    <dgm:pt modelId="{9B3CE34A-9B3E-4D5F-94E0-DFBB94FF5A03}" type="parTrans" cxnId="{1423FC72-83C7-4510-8021-28EAEA493E68}">
      <dgm:prSet/>
      <dgm:spPr/>
      <dgm:t>
        <a:bodyPr/>
        <a:lstStyle/>
        <a:p>
          <a:endParaRPr lang="en-US"/>
        </a:p>
      </dgm:t>
    </dgm:pt>
    <dgm:pt modelId="{D0B150DF-3AA4-454C-8652-25880449C422}" type="sibTrans" cxnId="{1423FC72-83C7-4510-8021-28EAEA493E68}">
      <dgm:prSet/>
      <dgm:spPr/>
      <dgm:t>
        <a:bodyPr/>
        <a:lstStyle/>
        <a:p>
          <a:endParaRPr lang="en-US"/>
        </a:p>
      </dgm:t>
    </dgm:pt>
    <dgm:pt modelId="{AB2E8498-CC81-452F-A895-08F3845AA347}">
      <dgm:prSet phldrT="[Text]"/>
      <dgm:spPr/>
      <dgm:t>
        <a:bodyPr/>
        <a:lstStyle/>
        <a:p>
          <a:endParaRPr lang="en-US" dirty="0"/>
        </a:p>
      </dgm:t>
    </dgm:pt>
    <dgm:pt modelId="{4C65E2C8-0CBB-4D8C-AD60-6B0105C62B84}" type="parTrans" cxnId="{2D5B3E3B-3EE5-4072-933E-27DF5400591C}">
      <dgm:prSet/>
      <dgm:spPr/>
      <dgm:t>
        <a:bodyPr/>
        <a:lstStyle/>
        <a:p>
          <a:endParaRPr lang="en-US"/>
        </a:p>
      </dgm:t>
    </dgm:pt>
    <dgm:pt modelId="{9A1F3304-AA9E-4FBC-89BA-9095C80E47C9}" type="sibTrans" cxnId="{2D5B3E3B-3EE5-4072-933E-27DF5400591C}">
      <dgm:prSet/>
      <dgm:spPr/>
      <dgm:t>
        <a:bodyPr/>
        <a:lstStyle/>
        <a:p>
          <a:endParaRPr lang="en-US"/>
        </a:p>
      </dgm:t>
    </dgm:pt>
    <dgm:pt modelId="{BF381BD4-48DC-48BF-8C18-C307CDD4D490}">
      <dgm:prSet phldrT="[Text]"/>
      <dgm:spPr/>
      <dgm:t>
        <a:bodyPr/>
        <a:lstStyle/>
        <a:p>
          <a:r>
            <a:rPr lang="en-US" dirty="0"/>
            <a:t>Input Coal Stations , Weights, Costs.</a:t>
          </a:r>
        </a:p>
      </dgm:t>
    </dgm:pt>
    <dgm:pt modelId="{5D881325-883F-44A1-A5FB-E01856D07A5B}" type="parTrans" cxnId="{5F9EDECD-FB20-4615-B5EC-47255B2B532F}">
      <dgm:prSet/>
      <dgm:spPr/>
      <dgm:t>
        <a:bodyPr/>
        <a:lstStyle/>
        <a:p>
          <a:endParaRPr lang="en-US"/>
        </a:p>
      </dgm:t>
    </dgm:pt>
    <dgm:pt modelId="{2C645F98-BC4B-4797-BC42-0872EA7B0575}" type="sibTrans" cxnId="{5F9EDECD-FB20-4615-B5EC-47255B2B532F}">
      <dgm:prSet/>
      <dgm:spPr/>
      <dgm:t>
        <a:bodyPr/>
        <a:lstStyle/>
        <a:p>
          <a:endParaRPr lang="en-US"/>
        </a:p>
      </dgm:t>
    </dgm:pt>
    <dgm:pt modelId="{F6D27D1B-CDCB-481F-B8FA-AB31B2A119DE}">
      <dgm:prSet phldrT="[Text]"/>
      <dgm:spPr/>
      <dgm:t>
        <a:bodyPr/>
        <a:lstStyle/>
        <a:p>
          <a:r>
            <a:rPr lang="en-US" dirty="0"/>
            <a:t>Process</a:t>
          </a:r>
        </a:p>
      </dgm:t>
    </dgm:pt>
    <dgm:pt modelId="{8A7BF306-8E53-4B16-9E7E-A79AE3DF6BE2}" type="parTrans" cxnId="{A63D53AC-541A-4D09-9620-8B1C8D7B91DE}">
      <dgm:prSet/>
      <dgm:spPr/>
      <dgm:t>
        <a:bodyPr/>
        <a:lstStyle/>
        <a:p>
          <a:endParaRPr lang="en-US"/>
        </a:p>
      </dgm:t>
    </dgm:pt>
    <dgm:pt modelId="{7AEB6639-3258-49E8-8B1F-B4A9C61922BE}" type="sibTrans" cxnId="{A63D53AC-541A-4D09-9620-8B1C8D7B91DE}">
      <dgm:prSet/>
      <dgm:spPr/>
      <dgm:t>
        <a:bodyPr/>
        <a:lstStyle/>
        <a:p>
          <a:endParaRPr lang="en-US"/>
        </a:p>
      </dgm:t>
    </dgm:pt>
    <dgm:pt modelId="{0B00F5A8-A0EF-4111-9D86-004317B4F49E}">
      <dgm:prSet phldrT="[Text]"/>
      <dgm:spPr/>
      <dgm:t>
        <a:bodyPr/>
        <a:lstStyle/>
        <a:p>
          <a:r>
            <a:rPr lang="en-US" dirty="0"/>
            <a:t>Creates graph, traverses and Calculates Load balance.</a:t>
          </a:r>
        </a:p>
      </dgm:t>
    </dgm:pt>
    <dgm:pt modelId="{EC916B99-8D26-4265-B7BE-BB461C68DA5C}" type="parTrans" cxnId="{86F910E7-C9D0-48E5-A3A3-C70127E96FC1}">
      <dgm:prSet/>
      <dgm:spPr/>
      <dgm:t>
        <a:bodyPr/>
        <a:lstStyle/>
        <a:p>
          <a:endParaRPr lang="en-US"/>
        </a:p>
      </dgm:t>
    </dgm:pt>
    <dgm:pt modelId="{CE48C676-980A-4BAC-A3C8-9ABC315DAE51}" type="sibTrans" cxnId="{86F910E7-C9D0-48E5-A3A3-C70127E96FC1}">
      <dgm:prSet/>
      <dgm:spPr/>
      <dgm:t>
        <a:bodyPr/>
        <a:lstStyle/>
        <a:p>
          <a:endParaRPr lang="en-US"/>
        </a:p>
      </dgm:t>
    </dgm:pt>
    <dgm:pt modelId="{58828492-5CEF-4AFE-95CB-5D7E6A18158B}">
      <dgm:prSet phldrT="[Text]"/>
      <dgm:spPr/>
      <dgm:t>
        <a:bodyPr/>
        <a:lstStyle/>
        <a:p>
          <a:r>
            <a:rPr lang="en-US" dirty="0"/>
            <a:t>Output</a:t>
          </a:r>
        </a:p>
      </dgm:t>
    </dgm:pt>
    <dgm:pt modelId="{F664BA43-1B81-496F-A04E-CE4B4A525697}" type="parTrans" cxnId="{ECE9152A-59A8-4A3A-9D34-DB38A074F636}">
      <dgm:prSet/>
      <dgm:spPr/>
      <dgm:t>
        <a:bodyPr/>
        <a:lstStyle/>
        <a:p>
          <a:endParaRPr lang="en-US"/>
        </a:p>
      </dgm:t>
    </dgm:pt>
    <dgm:pt modelId="{2D386477-EC66-449A-8D41-5F8A212C3D8E}" type="sibTrans" cxnId="{ECE9152A-59A8-4A3A-9D34-DB38A074F636}">
      <dgm:prSet/>
      <dgm:spPr/>
      <dgm:t>
        <a:bodyPr/>
        <a:lstStyle/>
        <a:p>
          <a:endParaRPr lang="en-US"/>
        </a:p>
      </dgm:t>
    </dgm:pt>
    <dgm:pt modelId="{68838C34-4D02-49F8-ADD7-BFA90D87B7EA}">
      <dgm:prSet phldrT="[Text]"/>
      <dgm:spPr/>
      <dgm:t>
        <a:bodyPr/>
        <a:lstStyle/>
        <a:p>
          <a:r>
            <a:rPr lang="en-US" dirty="0"/>
            <a:t>Constructed graph.</a:t>
          </a:r>
        </a:p>
      </dgm:t>
    </dgm:pt>
    <dgm:pt modelId="{F2AD00AD-6A23-4C89-A107-68EF5D1F0B94}" type="parTrans" cxnId="{4143D757-8617-4C89-8322-E3B29A1874AF}">
      <dgm:prSet/>
      <dgm:spPr/>
      <dgm:t>
        <a:bodyPr/>
        <a:lstStyle/>
        <a:p>
          <a:endParaRPr lang="en-US"/>
        </a:p>
      </dgm:t>
    </dgm:pt>
    <dgm:pt modelId="{FFC4FCE7-6F2F-4F91-A74A-7C4C32A81657}" type="sibTrans" cxnId="{4143D757-8617-4C89-8322-E3B29A1874AF}">
      <dgm:prSet/>
      <dgm:spPr/>
      <dgm:t>
        <a:bodyPr/>
        <a:lstStyle/>
        <a:p>
          <a:endParaRPr lang="en-US"/>
        </a:p>
      </dgm:t>
    </dgm:pt>
    <dgm:pt modelId="{281F308F-6989-4430-B33B-9CF5ACD7E194}">
      <dgm:prSet phldrT="[Text]"/>
      <dgm:spPr/>
      <dgm:t>
        <a:bodyPr/>
        <a:lstStyle/>
        <a:p>
          <a:r>
            <a:rPr lang="en-US" dirty="0"/>
            <a:t>Information needed for solution.</a:t>
          </a:r>
        </a:p>
      </dgm:t>
    </dgm:pt>
    <dgm:pt modelId="{7BA1905B-ACB4-42F2-93B2-A1F13E0362DE}" type="parTrans" cxnId="{05A273BA-6113-4969-A4F8-940B407CD38D}">
      <dgm:prSet/>
      <dgm:spPr/>
      <dgm:t>
        <a:bodyPr/>
        <a:lstStyle/>
        <a:p>
          <a:endParaRPr lang="en-ZA"/>
        </a:p>
      </dgm:t>
    </dgm:pt>
    <dgm:pt modelId="{CDAAC2AA-B88C-430B-A648-3BF7E6F31FB4}" type="sibTrans" cxnId="{05A273BA-6113-4969-A4F8-940B407CD38D}">
      <dgm:prSet/>
      <dgm:spPr/>
      <dgm:t>
        <a:bodyPr/>
        <a:lstStyle/>
        <a:p>
          <a:endParaRPr lang="en-ZA"/>
        </a:p>
      </dgm:t>
    </dgm:pt>
    <dgm:pt modelId="{3960CFF8-4383-4382-8D6D-F2A00F508E8D}" type="pres">
      <dgm:prSet presAssocID="{0E9DE493-19D7-4EC9-97C9-5F26233F1106}" presName="Name0" presStyleCnt="0">
        <dgm:presLayoutVars>
          <dgm:dir/>
          <dgm:animLvl val="lvl"/>
          <dgm:resizeHandles val="exact"/>
        </dgm:presLayoutVars>
      </dgm:prSet>
      <dgm:spPr/>
    </dgm:pt>
    <dgm:pt modelId="{366CFF54-5C8F-47F9-BFD8-D9AF3EADDA3E}" type="pres">
      <dgm:prSet presAssocID="{0E9DE493-19D7-4EC9-97C9-5F26233F1106}" presName="tSp" presStyleCnt="0"/>
      <dgm:spPr/>
    </dgm:pt>
    <dgm:pt modelId="{13688FBD-4079-41FE-A6A2-B5B0F293E6BF}" type="pres">
      <dgm:prSet presAssocID="{0E9DE493-19D7-4EC9-97C9-5F26233F1106}" presName="bSp" presStyleCnt="0"/>
      <dgm:spPr/>
    </dgm:pt>
    <dgm:pt modelId="{224851B6-C14D-49DE-883B-A13003DA4601}" type="pres">
      <dgm:prSet presAssocID="{0E9DE493-19D7-4EC9-97C9-5F26233F1106}" presName="process" presStyleCnt="0"/>
      <dgm:spPr/>
    </dgm:pt>
    <dgm:pt modelId="{1439717B-283C-48FF-AF62-1990F52B6512}" type="pres">
      <dgm:prSet presAssocID="{FB986F71-3126-4196-BD30-74AEDC39A1CA}" presName="composite1" presStyleCnt="0"/>
      <dgm:spPr/>
    </dgm:pt>
    <dgm:pt modelId="{BCCE6711-D1D8-4B2C-917E-41AB5A6114A8}" type="pres">
      <dgm:prSet presAssocID="{FB986F71-3126-4196-BD30-74AEDC39A1CA}" presName="dummyNode1" presStyleLbl="node1" presStyleIdx="0" presStyleCnt="3"/>
      <dgm:spPr/>
    </dgm:pt>
    <dgm:pt modelId="{96015622-8A46-45CF-A72A-2856B699B374}" type="pres">
      <dgm:prSet presAssocID="{FB986F71-3126-4196-BD30-74AEDC39A1CA}" presName="childNode1" presStyleLbl="bgAcc1" presStyleIdx="0" presStyleCnt="3">
        <dgm:presLayoutVars>
          <dgm:bulletEnabled val="1"/>
        </dgm:presLayoutVars>
      </dgm:prSet>
      <dgm:spPr/>
    </dgm:pt>
    <dgm:pt modelId="{BFE859F2-A9E8-4F95-9161-8EC68F2D30C4}" type="pres">
      <dgm:prSet presAssocID="{FB986F71-3126-4196-BD30-74AEDC39A1CA}" presName="childNode1tx" presStyleLbl="bgAcc1" presStyleIdx="0" presStyleCnt="3">
        <dgm:presLayoutVars>
          <dgm:bulletEnabled val="1"/>
        </dgm:presLayoutVars>
      </dgm:prSet>
      <dgm:spPr/>
    </dgm:pt>
    <dgm:pt modelId="{E18C6CF4-EDEB-4539-A36D-E0355B626199}" type="pres">
      <dgm:prSet presAssocID="{FB986F71-3126-4196-BD30-74AEDC39A1CA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D9FCD5E9-9E94-4534-BAB4-3DB8EB44E7D0}" type="pres">
      <dgm:prSet presAssocID="{FB986F71-3126-4196-BD30-74AEDC39A1CA}" presName="connSite1" presStyleCnt="0"/>
      <dgm:spPr/>
    </dgm:pt>
    <dgm:pt modelId="{6A63D16E-EEE6-4267-97EA-5AD7D2BC4E84}" type="pres">
      <dgm:prSet presAssocID="{D0B150DF-3AA4-454C-8652-25880449C422}" presName="Name9" presStyleLbl="sibTrans2D1" presStyleIdx="0" presStyleCnt="2"/>
      <dgm:spPr/>
    </dgm:pt>
    <dgm:pt modelId="{59BAED1E-A4FE-4FA3-8716-57917AF47F38}" type="pres">
      <dgm:prSet presAssocID="{F6D27D1B-CDCB-481F-B8FA-AB31B2A119DE}" presName="composite2" presStyleCnt="0"/>
      <dgm:spPr/>
    </dgm:pt>
    <dgm:pt modelId="{5C833856-7FAF-4B27-932C-67C7D08339F2}" type="pres">
      <dgm:prSet presAssocID="{F6D27D1B-CDCB-481F-B8FA-AB31B2A119DE}" presName="dummyNode2" presStyleLbl="node1" presStyleIdx="0" presStyleCnt="3"/>
      <dgm:spPr/>
    </dgm:pt>
    <dgm:pt modelId="{E83793B4-2C5C-4D90-82FA-E5EE4745664D}" type="pres">
      <dgm:prSet presAssocID="{F6D27D1B-CDCB-481F-B8FA-AB31B2A119DE}" presName="childNode2" presStyleLbl="bgAcc1" presStyleIdx="1" presStyleCnt="3">
        <dgm:presLayoutVars>
          <dgm:bulletEnabled val="1"/>
        </dgm:presLayoutVars>
      </dgm:prSet>
      <dgm:spPr/>
    </dgm:pt>
    <dgm:pt modelId="{67FFE978-6FBE-4424-80BE-B9E4B4DD0695}" type="pres">
      <dgm:prSet presAssocID="{F6D27D1B-CDCB-481F-B8FA-AB31B2A119DE}" presName="childNode2tx" presStyleLbl="bgAcc1" presStyleIdx="1" presStyleCnt="3">
        <dgm:presLayoutVars>
          <dgm:bulletEnabled val="1"/>
        </dgm:presLayoutVars>
      </dgm:prSet>
      <dgm:spPr/>
    </dgm:pt>
    <dgm:pt modelId="{029D1FDE-4DD7-4FA5-8C70-0C747477B66C}" type="pres">
      <dgm:prSet presAssocID="{F6D27D1B-CDCB-481F-B8FA-AB31B2A119DE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C2556EF6-41FF-46C6-8829-911BFA533FFE}" type="pres">
      <dgm:prSet presAssocID="{F6D27D1B-CDCB-481F-B8FA-AB31B2A119DE}" presName="connSite2" presStyleCnt="0"/>
      <dgm:spPr/>
    </dgm:pt>
    <dgm:pt modelId="{DC2A0ADB-DCE3-4BF4-9952-0394865777AC}" type="pres">
      <dgm:prSet presAssocID="{7AEB6639-3258-49E8-8B1F-B4A9C61922BE}" presName="Name18" presStyleLbl="sibTrans2D1" presStyleIdx="1" presStyleCnt="2"/>
      <dgm:spPr/>
    </dgm:pt>
    <dgm:pt modelId="{A874A3A3-A340-4ABC-99B5-7529D4415335}" type="pres">
      <dgm:prSet presAssocID="{58828492-5CEF-4AFE-95CB-5D7E6A18158B}" presName="composite1" presStyleCnt="0"/>
      <dgm:spPr/>
    </dgm:pt>
    <dgm:pt modelId="{14032C0B-60AE-432B-A713-F993D1C4BA8F}" type="pres">
      <dgm:prSet presAssocID="{58828492-5CEF-4AFE-95CB-5D7E6A18158B}" presName="dummyNode1" presStyleLbl="node1" presStyleIdx="1" presStyleCnt="3"/>
      <dgm:spPr/>
    </dgm:pt>
    <dgm:pt modelId="{69C28D3B-E083-42DF-9EA0-916CA12125A9}" type="pres">
      <dgm:prSet presAssocID="{58828492-5CEF-4AFE-95CB-5D7E6A18158B}" presName="childNode1" presStyleLbl="bgAcc1" presStyleIdx="2" presStyleCnt="3" custScaleX="108789">
        <dgm:presLayoutVars>
          <dgm:bulletEnabled val="1"/>
        </dgm:presLayoutVars>
      </dgm:prSet>
      <dgm:spPr/>
    </dgm:pt>
    <dgm:pt modelId="{843715D2-C2C2-41EB-BDA3-21230FBA46DB}" type="pres">
      <dgm:prSet presAssocID="{58828492-5CEF-4AFE-95CB-5D7E6A18158B}" presName="childNode1tx" presStyleLbl="bgAcc1" presStyleIdx="2" presStyleCnt="3">
        <dgm:presLayoutVars>
          <dgm:bulletEnabled val="1"/>
        </dgm:presLayoutVars>
      </dgm:prSet>
      <dgm:spPr/>
    </dgm:pt>
    <dgm:pt modelId="{047F5837-10E2-4FFC-A492-DB8A19EF48CA}" type="pres">
      <dgm:prSet presAssocID="{58828492-5CEF-4AFE-95CB-5D7E6A18158B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7D6A154D-27BB-4CCE-9250-BCDD2CD5C383}" type="pres">
      <dgm:prSet presAssocID="{58828492-5CEF-4AFE-95CB-5D7E6A18158B}" presName="connSite1" presStyleCnt="0"/>
      <dgm:spPr/>
    </dgm:pt>
  </dgm:ptLst>
  <dgm:cxnLst>
    <dgm:cxn modelId="{1FE4D618-724E-4829-BED3-DAA3C651B769}" type="presOf" srcId="{0B00F5A8-A0EF-4111-9D86-004317B4F49E}" destId="{E83793B4-2C5C-4D90-82FA-E5EE4745664D}" srcOrd="0" destOrd="0" presId="urn:microsoft.com/office/officeart/2005/8/layout/hProcess4"/>
    <dgm:cxn modelId="{A08CE81F-A93E-429F-943D-3B3662A0C042}" type="presOf" srcId="{F6D27D1B-CDCB-481F-B8FA-AB31B2A119DE}" destId="{029D1FDE-4DD7-4FA5-8C70-0C747477B66C}" srcOrd="0" destOrd="0" presId="urn:microsoft.com/office/officeart/2005/8/layout/hProcess4"/>
    <dgm:cxn modelId="{ECE9152A-59A8-4A3A-9D34-DB38A074F636}" srcId="{0E9DE493-19D7-4EC9-97C9-5F26233F1106}" destId="{58828492-5CEF-4AFE-95CB-5D7E6A18158B}" srcOrd="2" destOrd="0" parTransId="{F664BA43-1B81-496F-A04E-CE4B4A525697}" sibTransId="{2D386477-EC66-449A-8D41-5F8A212C3D8E}"/>
    <dgm:cxn modelId="{0C820F38-D504-4169-B4C3-D723E6B8CE2E}" type="presOf" srcId="{281F308F-6989-4430-B33B-9CF5ACD7E194}" destId="{69C28D3B-E083-42DF-9EA0-916CA12125A9}" srcOrd="0" destOrd="1" presId="urn:microsoft.com/office/officeart/2005/8/layout/hProcess4"/>
    <dgm:cxn modelId="{2D5B3E3B-3EE5-4072-933E-27DF5400591C}" srcId="{FB986F71-3126-4196-BD30-74AEDC39A1CA}" destId="{AB2E8498-CC81-452F-A895-08F3845AA347}" srcOrd="0" destOrd="0" parTransId="{4C65E2C8-0CBB-4D8C-AD60-6B0105C62B84}" sibTransId="{9A1F3304-AA9E-4FBC-89BA-9095C80E47C9}"/>
    <dgm:cxn modelId="{E33DA73B-C4A7-472D-88E9-D1B7FEC0C1F5}" type="presOf" srcId="{BF381BD4-48DC-48BF-8C18-C307CDD4D490}" destId="{BFE859F2-A9E8-4F95-9161-8EC68F2D30C4}" srcOrd="1" destOrd="1" presId="urn:microsoft.com/office/officeart/2005/8/layout/hProcess4"/>
    <dgm:cxn modelId="{241A4F42-3815-4A3A-A31B-C5E11FFB5E6D}" type="presOf" srcId="{FB986F71-3126-4196-BD30-74AEDC39A1CA}" destId="{E18C6CF4-EDEB-4539-A36D-E0355B626199}" srcOrd="0" destOrd="0" presId="urn:microsoft.com/office/officeart/2005/8/layout/hProcess4"/>
    <dgm:cxn modelId="{402F9D43-6A91-4B87-83A0-426BC9CD76A6}" type="presOf" srcId="{0B00F5A8-A0EF-4111-9D86-004317B4F49E}" destId="{67FFE978-6FBE-4424-80BE-B9E4B4DD0695}" srcOrd="1" destOrd="0" presId="urn:microsoft.com/office/officeart/2005/8/layout/hProcess4"/>
    <dgm:cxn modelId="{1423FC72-83C7-4510-8021-28EAEA493E68}" srcId="{0E9DE493-19D7-4EC9-97C9-5F26233F1106}" destId="{FB986F71-3126-4196-BD30-74AEDC39A1CA}" srcOrd="0" destOrd="0" parTransId="{9B3CE34A-9B3E-4D5F-94E0-DFBB94FF5A03}" sibTransId="{D0B150DF-3AA4-454C-8652-25880449C422}"/>
    <dgm:cxn modelId="{4143D757-8617-4C89-8322-E3B29A1874AF}" srcId="{58828492-5CEF-4AFE-95CB-5D7E6A18158B}" destId="{68838C34-4D02-49F8-ADD7-BFA90D87B7EA}" srcOrd="0" destOrd="0" parTransId="{F2AD00AD-6A23-4C89-A107-68EF5D1F0B94}" sibTransId="{FFC4FCE7-6F2F-4F91-A74A-7C4C32A81657}"/>
    <dgm:cxn modelId="{550EC38B-566A-4081-A7BE-0E49BE02764D}" type="presOf" srcId="{AB2E8498-CC81-452F-A895-08F3845AA347}" destId="{BFE859F2-A9E8-4F95-9161-8EC68F2D30C4}" srcOrd="1" destOrd="0" presId="urn:microsoft.com/office/officeart/2005/8/layout/hProcess4"/>
    <dgm:cxn modelId="{A63D53AC-541A-4D09-9620-8B1C8D7B91DE}" srcId="{0E9DE493-19D7-4EC9-97C9-5F26233F1106}" destId="{F6D27D1B-CDCB-481F-B8FA-AB31B2A119DE}" srcOrd="1" destOrd="0" parTransId="{8A7BF306-8E53-4B16-9E7E-A79AE3DF6BE2}" sibTransId="{7AEB6639-3258-49E8-8B1F-B4A9C61922BE}"/>
    <dgm:cxn modelId="{05A273BA-6113-4969-A4F8-940B407CD38D}" srcId="{58828492-5CEF-4AFE-95CB-5D7E6A18158B}" destId="{281F308F-6989-4430-B33B-9CF5ACD7E194}" srcOrd="1" destOrd="0" parTransId="{7BA1905B-ACB4-42F2-93B2-A1F13E0362DE}" sibTransId="{CDAAC2AA-B88C-430B-A648-3BF7E6F31FB4}"/>
    <dgm:cxn modelId="{4E74EABF-20DE-46D5-9BE9-0F84CEAF66AB}" type="presOf" srcId="{D0B150DF-3AA4-454C-8652-25880449C422}" destId="{6A63D16E-EEE6-4267-97EA-5AD7D2BC4E84}" srcOrd="0" destOrd="0" presId="urn:microsoft.com/office/officeart/2005/8/layout/hProcess4"/>
    <dgm:cxn modelId="{95276BC3-D2A9-422F-9390-BED3FD8C7BB0}" type="presOf" srcId="{0E9DE493-19D7-4EC9-97C9-5F26233F1106}" destId="{3960CFF8-4383-4382-8D6D-F2A00F508E8D}" srcOrd="0" destOrd="0" presId="urn:microsoft.com/office/officeart/2005/8/layout/hProcess4"/>
    <dgm:cxn modelId="{90D5F6C6-4E25-4C59-9DF6-6E2B25A59F46}" type="presOf" srcId="{68838C34-4D02-49F8-ADD7-BFA90D87B7EA}" destId="{69C28D3B-E083-42DF-9EA0-916CA12125A9}" srcOrd="0" destOrd="0" presId="urn:microsoft.com/office/officeart/2005/8/layout/hProcess4"/>
    <dgm:cxn modelId="{5F9EDECD-FB20-4615-B5EC-47255B2B532F}" srcId="{FB986F71-3126-4196-BD30-74AEDC39A1CA}" destId="{BF381BD4-48DC-48BF-8C18-C307CDD4D490}" srcOrd="1" destOrd="0" parTransId="{5D881325-883F-44A1-A5FB-E01856D07A5B}" sibTransId="{2C645F98-BC4B-4797-BC42-0872EA7B0575}"/>
    <dgm:cxn modelId="{A507C8D3-A0BB-44E4-82F7-15D18D34238D}" type="presOf" srcId="{68838C34-4D02-49F8-ADD7-BFA90D87B7EA}" destId="{843715D2-C2C2-41EB-BDA3-21230FBA46DB}" srcOrd="1" destOrd="0" presId="urn:microsoft.com/office/officeart/2005/8/layout/hProcess4"/>
    <dgm:cxn modelId="{A93F02DB-FE3F-4BC0-BB4A-8DC240229A42}" type="presOf" srcId="{281F308F-6989-4430-B33B-9CF5ACD7E194}" destId="{843715D2-C2C2-41EB-BDA3-21230FBA46DB}" srcOrd="1" destOrd="1" presId="urn:microsoft.com/office/officeart/2005/8/layout/hProcess4"/>
    <dgm:cxn modelId="{FA45DADE-266F-4B82-B02F-D2732D8D9F51}" type="presOf" srcId="{58828492-5CEF-4AFE-95CB-5D7E6A18158B}" destId="{047F5837-10E2-4FFC-A492-DB8A19EF48CA}" srcOrd="0" destOrd="0" presId="urn:microsoft.com/office/officeart/2005/8/layout/hProcess4"/>
    <dgm:cxn modelId="{86F910E7-C9D0-48E5-A3A3-C70127E96FC1}" srcId="{F6D27D1B-CDCB-481F-B8FA-AB31B2A119DE}" destId="{0B00F5A8-A0EF-4111-9D86-004317B4F49E}" srcOrd="0" destOrd="0" parTransId="{EC916B99-8D26-4265-B7BE-BB461C68DA5C}" sibTransId="{CE48C676-980A-4BAC-A3C8-9ABC315DAE51}"/>
    <dgm:cxn modelId="{FCC960F1-FFDB-446D-9C7D-06DB34FE036C}" type="presOf" srcId="{BF381BD4-48DC-48BF-8C18-C307CDD4D490}" destId="{96015622-8A46-45CF-A72A-2856B699B374}" srcOrd="0" destOrd="1" presId="urn:microsoft.com/office/officeart/2005/8/layout/hProcess4"/>
    <dgm:cxn modelId="{732F9AFA-01BF-4C18-A659-D951BF9FC05D}" type="presOf" srcId="{AB2E8498-CC81-452F-A895-08F3845AA347}" destId="{96015622-8A46-45CF-A72A-2856B699B374}" srcOrd="0" destOrd="0" presId="urn:microsoft.com/office/officeart/2005/8/layout/hProcess4"/>
    <dgm:cxn modelId="{E95209FE-82B0-40EF-AFE6-D8CCCCEA50E1}" type="presOf" srcId="{7AEB6639-3258-49E8-8B1F-B4A9C61922BE}" destId="{DC2A0ADB-DCE3-4BF4-9952-0394865777AC}" srcOrd="0" destOrd="0" presId="urn:microsoft.com/office/officeart/2005/8/layout/hProcess4"/>
    <dgm:cxn modelId="{89F19664-F574-44B4-924E-3D107B743F23}" type="presParOf" srcId="{3960CFF8-4383-4382-8D6D-F2A00F508E8D}" destId="{366CFF54-5C8F-47F9-BFD8-D9AF3EADDA3E}" srcOrd="0" destOrd="0" presId="urn:microsoft.com/office/officeart/2005/8/layout/hProcess4"/>
    <dgm:cxn modelId="{75C41B37-1CBE-4C45-8C4B-850855BD27C4}" type="presParOf" srcId="{3960CFF8-4383-4382-8D6D-F2A00F508E8D}" destId="{13688FBD-4079-41FE-A6A2-B5B0F293E6BF}" srcOrd="1" destOrd="0" presId="urn:microsoft.com/office/officeart/2005/8/layout/hProcess4"/>
    <dgm:cxn modelId="{3AA8FE4E-D0FB-4F4F-9F35-7B6B4E7D5E8D}" type="presParOf" srcId="{3960CFF8-4383-4382-8D6D-F2A00F508E8D}" destId="{224851B6-C14D-49DE-883B-A13003DA4601}" srcOrd="2" destOrd="0" presId="urn:microsoft.com/office/officeart/2005/8/layout/hProcess4"/>
    <dgm:cxn modelId="{A4DAABAE-FB49-4E79-80B0-1264A8E539FF}" type="presParOf" srcId="{224851B6-C14D-49DE-883B-A13003DA4601}" destId="{1439717B-283C-48FF-AF62-1990F52B6512}" srcOrd="0" destOrd="0" presId="urn:microsoft.com/office/officeart/2005/8/layout/hProcess4"/>
    <dgm:cxn modelId="{6FFC75D9-47EB-48FF-90CD-91F117AC22B7}" type="presParOf" srcId="{1439717B-283C-48FF-AF62-1990F52B6512}" destId="{BCCE6711-D1D8-4B2C-917E-41AB5A6114A8}" srcOrd="0" destOrd="0" presId="urn:microsoft.com/office/officeart/2005/8/layout/hProcess4"/>
    <dgm:cxn modelId="{FEE85E3F-72E5-4071-8EA1-3623F81173A1}" type="presParOf" srcId="{1439717B-283C-48FF-AF62-1990F52B6512}" destId="{96015622-8A46-45CF-A72A-2856B699B374}" srcOrd="1" destOrd="0" presId="urn:microsoft.com/office/officeart/2005/8/layout/hProcess4"/>
    <dgm:cxn modelId="{AC4982ED-AD83-45D0-AD2F-455F7901AF9F}" type="presParOf" srcId="{1439717B-283C-48FF-AF62-1990F52B6512}" destId="{BFE859F2-A9E8-4F95-9161-8EC68F2D30C4}" srcOrd="2" destOrd="0" presId="urn:microsoft.com/office/officeart/2005/8/layout/hProcess4"/>
    <dgm:cxn modelId="{565E0706-6737-49AB-A631-19EA6E16791C}" type="presParOf" srcId="{1439717B-283C-48FF-AF62-1990F52B6512}" destId="{E18C6CF4-EDEB-4539-A36D-E0355B626199}" srcOrd="3" destOrd="0" presId="urn:microsoft.com/office/officeart/2005/8/layout/hProcess4"/>
    <dgm:cxn modelId="{0F8395D2-489A-4650-9E19-52FEC57A410B}" type="presParOf" srcId="{1439717B-283C-48FF-AF62-1990F52B6512}" destId="{D9FCD5E9-9E94-4534-BAB4-3DB8EB44E7D0}" srcOrd="4" destOrd="0" presId="urn:microsoft.com/office/officeart/2005/8/layout/hProcess4"/>
    <dgm:cxn modelId="{9204B803-0CC8-4F9E-AC95-C709626A9F47}" type="presParOf" srcId="{224851B6-C14D-49DE-883B-A13003DA4601}" destId="{6A63D16E-EEE6-4267-97EA-5AD7D2BC4E84}" srcOrd="1" destOrd="0" presId="urn:microsoft.com/office/officeart/2005/8/layout/hProcess4"/>
    <dgm:cxn modelId="{DF63E90D-523A-4A3D-8E96-876C4878E690}" type="presParOf" srcId="{224851B6-C14D-49DE-883B-A13003DA4601}" destId="{59BAED1E-A4FE-4FA3-8716-57917AF47F38}" srcOrd="2" destOrd="0" presId="urn:microsoft.com/office/officeart/2005/8/layout/hProcess4"/>
    <dgm:cxn modelId="{ABC2BBAC-ABC6-4828-A656-FF0E45449B5D}" type="presParOf" srcId="{59BAED1E-A4FE-4FA3-8716-57917AF47F38}" destId="{5C833856-7FAF-4B27-932C-67C7D08339F2}" srcOrd="0" destOrd="0" presId="urn:microsoft.com/office/officeart/2005/8/layout/hProcess4"/>
    <dgm:cxn modelId="{57A8C77F-8539-4ED5-8B3E-AA69AEF39063}" type="presParOf" srcId="{59BAED1E-A4FE-4FA3-8716-57917AF47F38}" destId="{E83793B4-2C5C-4D90-82FA-E5EE4745664D}" srcOrd="1" destOrd="0" presId="urn:microsoft.com/office/officeart/2005/8/layout/hProcess4"/>
    <dgm:cxn modelId="{13C487BA-883D-4A71-9789-EB655F6279D7}" type="presParOf" srcId="{59BAED1E-A4FE-4FA3-8716-57917AF47F38}" destId="{67FFE978-6FBE-4424-80BE-B9E4B4DD0695}" srcOrd="2" destOrd="0" presId="urn:microsoft.com/office/officeart/2005/8/layout/hProcess4"/>
    <dgm:cxn modelId="{9DE711C0-DAD0-490A-8F9F-84EFF58B67F2}" type="presParOf" srcId="{59BAED1E-A4FE-4FA3-8716-57917AF47F38}" destId="{029D1FDE-4DD7-4FA5-8C70-0C747477B66C}" srcOrd="3" destOrd="0" presId="urn:microsoft.com/office/officeart/2005/8/layout/hProcess4"/>
    <dgm:cxn modelId="{7E60F800-B699-4C90-AE8B-FFA3C1DBAC2A}" type="presParOf" srcId="{59BAED1E-A4FE-4FA3-8716-57917AF47F38}" destId="{C2556EF6-41FF-46C6-8829-911BFA533FFE}" srcOrd="4" destOrd="0" presId="urn:microsoft.com/office/officeart/2005/8/layout/hProcess4"/>
    <dgm:cxn modelId="{15EEC923-9DD9-45F9-B1CE-E90ADC8BB3B2}" type="presParOf" srcId="{224851B6-C14D-49DE-883B-A13003DA4601}" destId="{DC2A0ADB-DCE3-4BF4-9952-0394865777AC}" srcOrd="3" destOrd="0" presId="urn:microsoft.com/office/officeart/2005/8/layout/hProcess4"/>
    <dgm:cxn modelId="{F83CC031-B411-4234-8023-6E45E782DC1B}" type="presParOf" srcId="{224851B6-C14D-49DE-883B-A13003DA4601}" destId="{A874A3A3-A340-4ABC-99B5-7529D4415335}" srcOrd="4" destOrd="0" presId="urn:microsoft.com/office/officeart/2005/8/layout/hProcess4"/>
    <dgm:cxn modelId="{7B362966-E9AB-40B9-8761-1F07E738ED93}" type="presParOf" srcId="{A874A3A3-A340-4ABC-99B5-7529D4415335}" destId="{14032C0B-60AE-432B-A713-F993D1C4BA8F}" srcOrd="0" destOrd="0" presId="urn:microsoft.com/office/officeart/2005/8/layout/hProcess4"/>
    <dgm:cxn modelId="{7577A14F-C73F-4E1A-8760-544ED1967544}" type="presParOf" srcId="{A874A3A3-A340-4ABC-99B5-7529D4415335}" destId="{69C28D3B-E083-42DF-9EA0-916CA12125A9}" srcOrd="1" destOrd="0" presId="urn:microsoft.com/office/officeart/2005/8/layout/hProcess4"/>
    <dgm:cxn modelId="{1637F8A1-F9FA-4AC7-AA80-AC52DBF6427F}" type="presParOf" srcId="{A874A3A3-A340-4ABC-99B5-7529D4415335}" destId="{843715D2-C2C2-41EB-BDA3-21230FBA46DB}" srcOrd="2" destOrd="0" presId="urn:microsoft.com/office/officeart/2005/8/layout/hProcess4"/>
    <dgm:cxn modelId="{C3A1CE6A-C0A2-460E-AEC5-91898FCAB7C6}" type="presParOf" srcId="{A874A3A3-A340-4ABC-99B5-7529D4415335}" destId="{047F5837-10E2-4FFC-A492-DB8A19EF48CA}" srcOrd="3" destOrd="0" presId="urn:microsoft.com/office/officeart/2005/8/layout/hProcess4"/>
    <dgm:cxn modelId="{B0B35EFC-EC0D-408D-96C0-AAE23E559E96}" type="presParOf" srcId="{A874A3A3-A340-4ABC-99B5-7529D4415335}" destId="{7D6A154D-27BB-4CCE-9250-BCDD2CD5C38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15622-8A46-45CF-A72A-2856B699B374}">
      <dsp:nvSpPr>
        <dsp:cNvPr id="0" name=""/>
        <dsp:cNvSpPr/>
      </dsp:nvSpPr>
      <dsp:spPr>
        <a:xfrm>
          <a:off x="440" y="1053211"/>
          <a:ext cx="2435012" cy="200837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40005" rIns="40005" bIns="40005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Input Coal Stations , Weights, Costs.</a:t>
          </a:r>
        </a:p>
      </dsp:txBody>
      <dsp:txXfrm>
        <a:off x="46658" y="1099429"/>
        <a:ext cx="2342576" cy="1485573"/>
      </dsp:txXfrm>
    </dsp:sp>
    <dsp:sp modelId="{6A63D16E-EEE6-4267-97EA-5AD7D2BC4E84}">
      <dsp:nvSpPr>
        <dsp:cNvPr id="0" name=""/>
        <dsp:cNvSpPr/>
      </dsp:nvSpPr>
      <dsp:spPr>
        <a:xfrm>
          <a:off x="1353251" y="1475508"/>
          <a:ext cx="2768148" cy="2768148"/>
        </a:xfrm>
        <a:prstGeom prst="leftCircularArrow">
          <a:avLst>
            <a:gd name="adj1" fmla="val 3451"/>
            <a:gd name="adj2" fmla="val 427731"/>
            <a:gd name="adj3" fmla="val 2203242"/>
            <a:gd name="adj4" fmla="val 9024489"/>
            <a:gd name="adj5" fmla="val 4027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18C6CF4-EDEB-4539-A36D-E0355B626199}">
      <dsp:nvSpPr>
        <dsp:cNvPr id="0" name=""/>
        <dsp:cNvSpPr/>
      </dsp:nvSpPr>
      <dsp:spPr>
        <a:xfrm>
          <a:off x="541554" y="2631221"/>
          <a:ext cx="2164455" cy="86073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58420" rIns="87630" bIns="5842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Capture </a:t>
          </a:r>
        </a:p>
      </dsp:txBody>
      <dsp:txXfrm>
        <a:off x="566764" y="2656431"/>
        <a:ext cx="2114035" cy="810312"/>
      </dsp:txXfrm>
    </dsp:sp>
    <dsp:sp modelId="{E83793B4-2C5C-4D90-82FA-E5EE4745664D}">
      <dsp:nvSpPr>
        <dsp:cNvPr id="0" name=""/>
        <dsp:cNvSpPr/>
      </dsp:nvSpPr>
      <dsp:spPr>
        <a:xfrm>
          <a:off x="3160949" y="1053211"/>
          <a:ext cx="2435012" cy="200837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40005" rIns="40005" bIns="40005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Creates graph, traverses and Calculates Load balance.</a:t>
          </a:r>
        </a:p>
      </dsp:txBody>
      <dsp:txXfrm>
        <a:off x="3207167" y="1529796"/>
        <a:ext cx="2342576" cy="1485573"/>
      </dsp:txXfrm>
    </dsp:sp>
    <dsp:sp modelId="{DC2A0ADB-DCE3-4BF4-9952-0394865777AC}">
      <dsp:nvSpPr>
        <dsp:cNvPr id="0" name=""/>
        <dsp:cNvSpPr/>
      </dsp:nvSpPr>
      <dsp:spPr>
        <a:xfrm>
          <a:off x="4485443" y="-238748"/>
          <a:ext cx="3202346" cy="3202346"/>
        </a:xfrm>
        <a:prstGeom prst="circularArrow">
          <a:avLst>
            <a:gd name="adj1" fmla="val 2983"/>
            <a:gd name="adj2" fmla="val 365665"/>
            <a:gd name="adj3" fmla="val 19458825"/>
            <a:gd name="adj4" fmla="val 12575511"/>
            <a:gd name="adj5" fmla="val 3481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29D1FDE-4DD7-4FA5-8C70-0C747477B66C}">
      <dsp:nvSpPr>
        <dsp:cNvPr id="0" name=""/>
        <dsp:cNvSpPr/>
      </dsp:nvSpPr>
      <dsp:spPr>
        <a:xfrm>
          <a:off x="3702063" y="622845"/>
          <a:ext cx="2164455" cy="86073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58420" rIns="87630" bIns="5842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Process</a:t>
          </a:r>
        </a:p>
      </dsp:txBody>
      <dsp:txXfrm>
        <a:off x="3727273" y="648055"/>
        <a:ext cx="2114035" cy="810312"/>
      </dsp:txXfrm>
    </dsp:sp>
    <dsp:sp modelId="{69C28D3B-E083-42DF-9EA0-916CA12125A9}">
      <dsp:nvSpPr>
        <dsp:cNvPr id="0" name=""/>
        <dsp:cNvSpPr/>
      </dsp:nvSpPr>
      <dsp:spPr>
        <a:xfrm>
          <a:off x="6321458" y="1053211"/>
          <a:ext cx="2649025" cy="2008376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40005" rIns="40005" bIns="40005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Constructed graph.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Information needed for solution.</a:t>
          </a:r>
        </a:p>
      </dsp:txBody>
      <dsp:txXfrm>
        <a:off x="6367676" y="1099429"/>
        <a:ext cx="2556589" cy="1485573"/>
      </dsp:txXfrm>
    </dsp:sp>
    <dsp:sp modelId="{047F5837-10E2-4FFC-A492-DB8A19EF48CA}">
      <dsp:nvSpPr>
        <dsp:cNvPr id="0" name=""/>
        <dsp:cNvSpPr/>
      </dsp:nvSpPr>
      <dsp:spPr>
        <a:xfrm>
          <a:off x="6969579" y="2631221"/>
          <a:ext cx="2164455" cy="86073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58420" rIns="87630" bIns="5842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/>
            <a:t>Output</a:t>
          </a:r>
        </a:p>
      </dsp:txBody>
      <dsp:txXfrm>
        <a:off x="6994789" y="2656431"/>
        <a:ext cx="2114035" cy="8103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5/9/2020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jpeg>
</file>

<file path=ppt/media/image15.jpeg>
</file>

<file path=ppt/media/image16.jpeg>
</file>

<file path=ppt/media/image2.jp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5/9/2020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5/9/2020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5/9/2020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5/9/2020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5/9/2020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5/9/2020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5/9/2020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5/9/2020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eskom.co.za/AboutElectricity/ElectricityTechnologies/Pages/How_Electricity_Is_Transmitted.aspx" TargetMode="External"/><Relationship Id="rId3" Type="http://schemas.openxmlformats.org/officeDocument/2006/relationships/hyperlink" Target="https://cdn.borntoengineer.com/2017/08/fi.png" TargetMode="External"/><Relationship Id="rId7" Type="http://schemas.openxmlformats.org/officeDocument/2006/relationships/hyperlink" Target="https://mathworld.wolfram.com/images/eps-gif/AdjacencyMatrix_1002.gif" TargetMode="External"/><Relationship Id="rId2" Type="http://schemas.openxmlformats.org/officeDocument/2006/relationships/hyperlink" Target="https://www.scmdojo.com/wp-content/uploads/2018/10/Effective-vs-efficient-1.png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businesstech.co.za/news/wp-content/uploads/2014/11/Eskom-broken-2.png" TargetMode="External"/><Relationship Id="rId5" Type="http://schemas.openxmlformats.org/officeDocument/2006/relationships/hyperlink" Target="https://rekordeast.co.za/wp-content/uploads/sites/85/2018/11/loadshedding_5822433_90566.jpg" TargetMode="External"/><Relationship Id="rId4" Type="http://schemas.openxmlformats.org/officeDocument/2006/relationships/hyperlink" Target="https://www.solarschools.net/build/img/learn/energy/electricity/flow/transporting-electricity-diagram_400_resize_q95.jpg" TargetMode="External"/><Relationship Id="rId9" Type="http://schemas.openxmlformats.org/officeDocument/2006/relationships/hyperlink" Target="https://en.wikipedia.org/wiki/Graph_(abstract_data_type)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3789040"/>
            <a:ext cx="8229600" cy="935360"/>
          </a:xfrm>
        </p:spPr>
        <p:txBody>
          <a:bodyPr/>
          <a:lstStyle/>
          <a:p>
            <a:r>
              <a:rPr lang="en-US" dirty="0"/>
              <a:t>Eskom Mini Project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125860" y="4581128"/>
            <a:ext cx="8229600" cy="500608"/>
          </a:xfrm>
        </p:spPr>
        <p:txBody>
          <a:bodyPr/>
          <a:lstStyle/>
          <a:p>
            <a:r>
              <a:rPr lang="en-ZA" dirty="0"/>
              <a:t>Infrastructure load balancing</a:t>
            </a:r>
            <a:endParaRPr lang="it-IT" dirty="0"/>
          </a:p>
        </p:txBody>
      </p:sp>
      <p:sp>
        <p:nvSpPr>
          <p:cNvPr id="5" name="Subtitle 3">
            <a:extLst>
              <a:ext uri="{FF2B5EF4-FFF2-40B4-BE49-F238E27FC236}">
                <a16:creationId xmlns:a16="http://schemas.microsoft.com/office/drawing/2014/main" id="{55A4DFA6-0B1D-4AF0-AA1F-AF80532F88CA}"/>
              </a:ext>
            </a:extLst>
          </p:cNvPr>
          <p:cNvSpPr txBox="1">
            <a:spLocks/>
          </p:cNvSpPr>
          <p:nvPr/>
        </p:nvSpPr>
        <p:spPr>
          <a:xfrm>
            <a:off x="-28555" y="20633"/>
            <a:ext cx="8229600" cy="500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kern="1200" cap="all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/>
              <a:t>Wesley Wienand 217047856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unset over a body of water&#10;&#10;Description automatically generated">
            <a:extLst>
              <a:ext uri="{FF2B5EF4-FFF2-40B4-BE49-F238E27FC236}">
                <a16:creationId xmlns:a16="http://schemas.microsoft.com/office/drawing/2014/main" id="{95D0B194-CC58-45D5-BE68-2C7AA71F12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73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8D41D-4123-48E6-A901-70578A057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232" y="282351"/>
            <a:ext cx="9144001" cy="555848"/>
          </a:xfrm>
        </p:spPr>
        <p:txBody>
          <a:bodyPr>
            <a:normAutofit fontScale="90000"/>
          </a:bodyPr>
          <a:lstStyle/>
          <a:p>
            <a:r>
              <a:rPr lang="en-ZA" dirty="0"/>
              <a:t>Project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F7C72-49CF-4D60-B278-6F0879BBA8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84600" y="851074"/>
            <a:ext cx="9161633" cy="5818285"/>
          </a:xfrm>
        </p:spPr>
        <p:txBody>
          <a:bodyPr>
            <a:normAutofit lnSpcReduction="10000"/>
          </a:bodyPr>
          <a:lstStyle/>
          <a:p>
            <a:r>
              <a:rPr lang="en-ZA" sz="1800" dirty="0"/>
              <a:t>Pictures</a:t>
            </a:r>
          </a:p>
          <a:p>
            <a:pPr lvl="1"/>
            <a:r>
              <a:rPr lang="en-ZA" sz="1600" dirty="0">
                <a:hlinkClick r:id="rId2"/>
              </a:rPr>
              <a:t>https://www.scmdojo.com/wp-content/uploads/2018/10/Effective-vs-efficient-1.png</a:t>
            </a:r>
            <a:endParaRPr lang="en-ZA" sz="1600" dirty="0"/>
          </a:p>
          <a:p>
            <a:pPr lvl="1"/>
            <a:r>
              <a:rPr lang="en-ZA" sz="1600" dirty="0">
                <a:hlinkClick r:id="rId3"/>
              </a:rPr>
              <a:t>https://cdn.borntoengineer.com/2017/08/fi.png</a:t>
            </a:r>
            <a:endParaRPr lang="en-ZA" sz="1600" dirty="0"/>
          </a:p>
          <a:p>
            <a:pPr lvl="1"/>
            <a:r>
              <a:rPr lang="en-ZA" sz="1600" dirty="0">
                <a:hlinkClick r:id="rId4"/>
              </a:rPr>
              <a:t>https://www.solarschools.net/build/img/learn/energy/electricity/flow//transporting-electricity-diagram_400_resize_q95.jpg</a:t>
            </a:r>
            <a:endParaRPr lang="en-ZA" sz="1600" dirty="0"/>
          </a:p>
          <a:p>
            <a:pPr lvl="1"/>
            <a:r>
              <a:rPr lang="en-ZA" sz="1600" dirty="0">
                <a:hlinkClick r:id="rId5"/>
              </a:rPr>
              <a:t>https://rekordeast.co.za/wp-content/uploads/sites/85/2018/11/loadshedding_5822433_90566.jpg</a:t>
            </a:r>
            <a:endParaRPr lang="en-ZA" sz="1600" dirty="0"/>
          </a:p>
          <a:p>
            <a:pPr lvl="1"/>
            <a:r>
              <a:rPr lang="en-ZA" sz="1600" dirty="0">
                <a:hlinkClick r:id="rId6"/>
              </a:rPr>
              <a:t>https://businesstech.co.za/news/wp-content/uploads/2014/11/Eskom-broken-2.png</a:t>
            </a:r>
            <a:endParaRPr lang="en-ZA" sz="1600" dirty="0"/>
          </a:p>
          <a:p>
            <a:pPr lvl="1"/>
            <a:r>
              <a:rPr lang="en-ZA" sz="1600" dirty="0">
                <a:hlinkClick r:id="rId7"/>
              </a:rPr>
              <a:t>https://mathworld.wolfram.com/images/eps-gif/AdjacencyMatrix_1002.gif</a:t>
            </a:r>
            <a:endParaRPr lang="en-ZA" sz="1600" dirty="0"/>
          </a:p>
          <a:p>
            <a:pPr lvl="1"/>
            <a:r>
              <a:rPr lang="en-ZA" sz="1600" dirty="0"/>
              <a:t>https://cdn.shopify.com/s/files/1/0017/0432/9285/files/programming-quotes-for-developers-made4dev-simplicity.jpg?v=1539295142</a:t>
            </a:r>
          </a:p>
          <a:p>
            <a:r>
              <a:rPr lang="en-ZA" sz="1800" dirty="0"/>
              <a:t>Research</a:t>
            </a:r>
          </a:p>
          <a:p>
            <a:pPr lvl="1"/>
            <a:r>
              <a:rPr lang="en-US" sz="1600" dirty="0"/>
              <a:t>How Electricity Is Transmitted . 2020. How Electricity Is Transmitted . [ONLINE] Available at: </a:t>
            </a:r>
            <a:r>
              <a:rPr lang="en-US" sz="1600" dirty="0">
                <a:hlinkClick r:id="rId8"/>
              </a:rPr>
              <a:t>http://www.eskom.co.za/AboutElectricity/ElectricityTechnologies/Pages/How_Electricity_Is_Transmitted.aspx</a:t>
            </a:r>
            <a:r>
              <a:rPr lang="en-US" sz="1600" dirty="0"/>
              <a:t>. [Accessed 25 April 2020].</a:t>
            </a:r>
          </a:p>
          <a:p>
            <a:pPr lvl="1"/>
            <a:r>
              <a:rPr lang="en-US" sz="1800" dirty="0"/>
              <a:t>Wikipedia. 2020. Graph (abstract data type) - Wikipedia. [ONLINE] Available at: </a:t>
            </a:r>
            <a:r>
              <a:rPr lang="en-US" sz="1800" dirty="0">
                <a:hlinkClick r:id="rId9"/>
              </a:rPr>
              <a:t>https://en.wikipedia.org/wiki/Graph_(abstract_data_type)</a:t>
            </a:r>
            <a:r>
              <a:rPr lang="en-US" sz="1800" dirty="0"/>
              <a:t>. [Accessed 25 April 2020].</a:t>
            </a:r>
          </a:p>
          <a:p>
            <a:r>
              <a:rPr lang="en-US" sz="2000" dirty="0"/>
              <a:t>Music</a:t>
            </a:r>
          </a:p>
          <a:p>
            <a:pPr lvl="1"/>
            <a:r>
              <a:rPr lang="en-ZA" sz="1600" dirty="0"/>
              <a:t>https://www.youtube.com/watch?v=Dle2KWu4hu4</a:t>
            </a:r>
          </a:p>
        </p:txBody>
      </p:sp>
    </p:spTree>
    <p:extLst>
      <p:ext uri="{BB962C8B-B14F-4D97-AF65-F5344CB8AC3E}">
        <p14:creationId xmlns:p14="http://schemas.microsoft.com/office/powerpoint/2010/main" val="304228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35 Inspiring Programming Quotes With Visuals For Developers and ...">
            <a:extLst>
              <a:ext uri="{FF2B5EF4-FFF2-40B4-BE49-F238E27FC236}">
                <a16:creationId xmlns:a16="http://schemas.microsoft.com/office/drawing/2014/main" id="{4F9AE8DE-86BA-4D37-BE7F-52A9D8894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020" y="1124744"/>
            <a:ext cx="6858000" cy="486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718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549796" y="764704"/>
            <a:ext cx="9144001" cy="1059904"/>
          </a:xfrm>
        </p:spPr>
        <p:txBody>
          <a:bodyPr>
            <a:normAutofit/>
          </a:bodyPr>
          <a:lstStyle/>
          <a:p>
            <a:r>
              <a:rPr lang="en-US" sz="4800" dirty="0"/>
              <a:t>Problem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549796" y="2204864"/>
            <a:ext cx="9134391" cy="3252193"/>
          </a:xfrm>
        </p:spPr>
        <p:txBody>
          <a:bodyPr>
            <a:normAutofit fontScale="85000" lnSpcReduction="20000"/>
          </a:bodyPr>
          <a:lstStyle/>
          <a:p>
            <a:r>
              <a:rPr lang="en-US" sz="4800" dirty="0"/>
              <a:t>In South Africa our national power supplier has difficulties of supplying power consistently.</a:t>
            </a:r>
          </a:p>
          <a:p>
            <a:r>
              <a:rPr lang="en-US" sz="4800" dirty="0"/>
              <a:t>Due to this South African Citizens experience “Load Shedding” or blackouts.</a:t>
            </a:r>
          </a:p>
          <a:p>
            <a:endParaRPr lang="en-US" dirty="0"/>
          </a:p>
        </p:txBody>
      </p:sp>
      <p:pic>
        <p:nvPicPr>
          <p:cNvPr id="1026" name="Picture 2" descr="Eskom begins load-shedding">
            <a:extLst>
              <a:ext uri="{FF2B5EF4-FFF2-40B4-BE49-F238E27FC236}">
                <a16:creationId xmlns:a16="http://schemas.microsoft.com/office/drawing/2014/main" id="{5F31235E-E628-4B77-A713-C449422D2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644" y="4149080"/>
            <a:ext cx="3721596" cy="24810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skom implementing stage 2 load shedding |Rekord East">
            <a:extLst>
              <a:ext uri="{FF2B5EF4-FFF2-40B4-BE49-F238E27FC236}">
                <a16:creationId xmlns:a16="http://schemas.microsoft.com/office/drawing/2014/main" id="{CA07D0A4-D538-4215-ACB1-6AC44E8F6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796" y="116632"/>
            <a:ext cx="2506952" cy="188021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1FA7-67BE-4690-A68C-BA97B4DE8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ZA" dirty="0"/>
              <a:t>Eskom and South Africa </a:t>
            </a:r>
          </a:p>
        </p:txBody>
      </p:sp>
      <p:sp>
        <p:nvSpPr>
          <p:cNvPr id="73" name="Content Placeholder 2">
            <a:extLst>
              <a:ext uri="{FF2B5EF4-FFF2-40B4-BE49-F238E27FC236}">
                <a16:creationId xmlns:a16="http://schemas.microsoft.com/office/drawing/2014/main" id="{60CEF84B-5A86-46ED-BCF2-FA1A10643A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/>
          <a:lstStyle/>
          <a:p>
            <a:r>
              <a:rPr lang="en-US" dirty="0"/>
              <a:t>Classic electricity Transport scheme.</a:t>
            </a:r>
          </a:p>
          <a:p>
            <a:endParaRPr lang="en-US" dirty="0"/>
          </a:p>
          <a:p>
            <a:r>
              <a:rPr lang="en-US" dirty="0"/>
              <a:t>Eskom’s “electricity must be sent from the power stations to the load Centre’s”.</a:t>
            </a:r>
          </a:p>
          <a:p>
            <a:endParaRPr lang="en-US" dirty="0"/>
          </a:p>
          <a:p>
            <a:r>
              <a:rPr lang="en-US" dirty="0"/>
              <a:t>Load Centre is where demand is required.</a:t>
            </a:r>
          </a:p>
        </p:txBody>
      </p:sp>
      <p:pic>
        <p:nvPicPr>
          <p:cNvPr id="2052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B3A1B18E-85CA-4C07-BC1A-D5181243B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4411" y="1905000"/>
            <a:ext cx="5675585" cy="4114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098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bject, looking, sitting, old&#10;&#10;Description automatically generated">
            <a:extLst>
              <a:ext uri="{FF2B5EF4-FFF2-40B4-BE49-F238E27FC236}">
                <a16:creationId xmlns:a16="http://schemas.microsoft.com/office/drawing/2014/main" id="{18341906-8786-4883-BC02-364B3E67A8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84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847D9-3918-40AA-85A4-833A82D49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1" y="260648"/>
            <a:ext cx="9144001" cy="699864"/>
          </a:xfrm>
        </p:spPr>
        <p:txBody>
          <a:bodyPr/>
          <a:lstStyle/>
          <a:p>
            <a:r>
              <a:rPr lang="en-ZA" dirty="0"/>
              <a:t>Graph ADT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016E6-EDEE-4571-82B8-7C570CEB43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4781" y="1196752"/>
            <a:ext cx="4419599" cy="4823049"/>
          </a:xfrm>
        </p:spPr>
        <p:txBody>
          <a:bodyPr/>
          <a:lstStyle/>
          <a:p>
            <a:r>
              <a:rPr lang="en-ZA" dirty="0"/>
              <a:t>Graph:</a:t>
            </a:r>
          </a:p>
          <a:p>
            <a:pPr lvl="1"/>
            <a:r>
              <a:rPr lang="en-ZA" dirty="0"/>
              <a:t>A Graph is a pair of vertices and edges.</a:t>
            </a:r>
          </a:p>
          <a:p>
            <a:r>
              <a:rPr lang="en-ZA" dirty="0"/>
              <a:t>Directed and Undirected graphs.</a:t>
            </a:r>
          </a:p>
          <a:p>
            <a:r>
              <a:rPr lang="en-ZA" dirty="0"/>
              <a:t>Adjacency List Structure .</a:t>
            </a:r>
          </a:p>
          <a:p>
            <a:r>
              <a:rPr lang="en-ZA" dirty="0"/>
              <a:t>Adjacency Matrix Structure .</a:t>
            </a:r>
          </a:p>
          <a:p>
            <a:r>
              <a:rPr lang="en-ZA" dirty="0"/>
              <a:t>Depth First Search</a:t>
            </a:r>
          </a:p>
          <a:p>
            <a:r>
              <a:rPr lang="en-ZA" dirty="0"/>
              <a:t>Breadth First Search</a:t>
            </a:r>
          </a:p>
          <a:p>
            <a:r>
              <a:rPr lang="en-ZA" dirty="0"/>
              <a:t>Deployment strategy</a:t>
            </a:r>
          </a:p>
        </p:txBody>
      </p:sp>
      <p:pic>
        <p:nvPicPr>
          <p:cNvPr id="1026" name="Picture 2" descr="Adjacency Matrix -- from Wolfram MathWorld">
            <a:extLst>
              <a:ext uri="{FF2B5EF4-FFF2-40B4-BE49-F238E27FC236}">
                <a16:creationId xmlns:a16="http://schemas.microsoft.com/office/drawing/2014/main" id="{DF9049A1-3A4B-4590-85B7-2AC698F31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8468" y="251883"/>
            <a:ext cx="3924300" cy="25812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troduction to Graphs">
            <a:extLst>
              <a:ext uri="{FF2B5EF4-FFF2-40B4-BE49-F238E27FC236}">
                <a16:creationId xmlns:a16="http://schemas.microsoft.com/office/drawing/2014/main" id="{ED231036-1E5F-4D22-B297-34DB72B1C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2484" y="3356992"/>
            <a:ext cx="4171950" cy="30411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211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347" y="919248"/>
            <a:ext cx="9144001" cy="914401"/>
          </a:xfrm>
        </p:spPr>
        <p:txBody>
          <a:bodyPr/>
          <a:lstStyle/>
          <a:p>
            <a:r>
              <a:rPr lang="en-US" dirty="0"/>
              <a:t>Solution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9836" y="1988840"/>
            <a:ext cx="4419599" cy="4114800"/>
          </a:xfrm>
        </p:spPr>
        <p:txBody>
          <a:bodyPr/>
          <a:lstStyle/>
          <a:p>
            <a:r>
              <a:rPr lang="en-US" dirty="0"/>
              <a:t>Load balancing Eskom.</a:t>
            </a:r>
          </a:p>
          <a:p>
            <a:r>
              <a:rPr lang="en-US" dirty="0"/>
              <a:t>Target: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Load Centre demand.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Coal Stations(Capacity and Production).</a:t>
            </a:r>
          </a:p>
          <a:p>
            <a:r>
              <a:rPr lang="en-US" dirty="0"/>
              <a:t>Output: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Efficient Load balancing solution.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EE6F9A7-86C5-42CE-88D2-1B37FEF6D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8348" y="716868"/>
            <a:ext cx="5832648" cy="237626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990FA1A-EA98-4685-8A15-95327B9C0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8348" y="3705524"/>
            <a:ext cx="5832648" cy="27653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C8614-1E73-46A3-9E67-66ABD1AB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39979"/>
            <a:ext cx="3596607" cy="2667000"/>
          </a:xfrm>
        </p:spPr>
        <p:txBody>
          <a:bodyPr anchor="b">
            <a:normAutofit/>
          </a:bodyPr>
          <a:lstStyle/>
          <a:p>
            <a:r>
              <a:rPr lang="en-ZA" dirty="0"/>
              <a:t>Project Legend 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42FB692-D5E6-471C-BCAB-D0A5DE8ACB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5506979"/>
            <a:ext cx="3581399" cy="1371600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Red dot – Coal Station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Blue Square – Load Centre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Lines – Electricity lines</a:t>
            </a:r>
          </a:p>
        </p:txBody>
      </p:sp>
      <p:pic>
        <p:nvPicPr>
          <p:cNvPr id="14" name="Picture Placeholder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3AC0BED-1CDD-45A3-8364-E2B7D0825A9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4" r="7084"/>
          <a:stretch>
            <a:fillRect/>
          </a:stretch>
        </p:blipFill>
        <p:spPr>
          <a:xfrm>
            <a:off x="3574132" y="188640"/>
            <a:ext cx="7778081" cy="633670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5697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lane, transport, airplane, jet&#10;&#10;Description automatically generated">
            <a:extLst>
              <a:ext uri="{FF2B5EF4-FFF2-40B4-BE49-F238E27FC236}">
                <a16:creationId xmlns:a16="http://schemas.microsoft.com/office/drawing/2014/main" id="{5D067AA9-916A-4CE4-AD90-8E32F06D9B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3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graphicFrame>
        <p:nvGraphicFramePr>
          <p:cNvPr id="3" name="Content Placeholder 2" descr="Alternating Flow diagram showing 3 groups arranged from left to right with a title and bullet points in each group and a curved arrow showing the flow from one group to the next.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0734367"/>
              </p:ext>
            </p:extLst>
          </p:nvPr>
        </p:nvGraphicFramePr>
        <p:xfrm>
          <a:off x="1522413" y="1905000"/>
          <a:ext cx="9134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336</Words>
  <Application>Microsoft Office PowerPoint</Application>
  <PresentationFormat>Custom</PresentationFormat>
  <Paragraphs>54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Corbel</vt:lpstr>
      <vt:lpstr>Wingdings</vt:lpstr>
      <vt:lpstr>Digital Blue Tunnel 16x9</vt:lpstr>
      <vt:lpstr>Eskom Mini Project</vt:lpstr>
      <vt:lpstr>Problem</vt:lpstr>
      <vt:lpstr>Eskom and South Africa </vt:lpstr>
      <vt:lpstr>PowerPoint Presentation</vt:lpstr>
      <vt:lpstr>Graph ADT</vt:lpstr>
      <vt:lpstr>Solution </vt:lpstr>
      <vt:lpstr>Project Legend </vt:lpstr>
      <vt:lpstr>PowerPoint Presentation</vt:lpstr>
      <vt:lpstr>Implementation</vt:lpstr>
      <vt:lpstr>PowerPoint Presentation</vt:lpstr>
      <vt:lpstr>Project 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Eskom Mini Project</dc:title>
  <dc:creator>Wesley Wienand</dc:creator>
  <cp:lastModifiedBy>Wesley Wienand</cp:lastModifiedBy>
  <cp:revision>16</cp:revision>
  <dcterms:created xsi:type="dcterms:W3CDTF">2020-05-06T21:50:11Z</dcterms:created>
  <dcterms:modified xsi:type="dcterms:W3CDTF">2020-05-09T14:57:26Z</dcterms:modified>
</cp:coreProperties>
</file>